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6" r:id="rId9"/>
    <p:sldId id="265" r:id="rId10"/>
    <p:sldId id="272" r:id="rId11"/>
    <p:sldId id="267" r:id="rId12"/>
    <p:sldId id="268" r:id="rId13"/>
    <p:sldId id="270" r:id="rId14"/>
    <p:sldId id="271" r:id="rId15"/>
    <p:sldId id="269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063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8B0A1-067B-4585-8874-9D1580F3EE3B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68ED5-929B-4AC9-A303-143E3054D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2B80-B5BA-45EB-8FAE-3F484387440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C2B80-B5BA-45EB-8FAE-3F484387440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C9CE0-87B4-4809-B6D1-2471DBA683D0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813B-90C3-467D-A604-4BD3040F1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483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Prof. J. Felix ,</a:t>
            </a:r>
            <a:br>
              <a:rPr lang="en-US" dirty="0" smtClean="0"/>
            </a:br>
            <a:r>
              <a:rPr lang="en-US" dirty="0" smtClean="0"/>
              <a:t>Assistant Professor,</a:t>
            </a:r>
            <a:br>
              <a:rPr lang="en-US" dirty="0" smtClean="0"/>
            </a:br>
            <a:r>
              <a:rPr lang="en-US" dirty="0" smtClean="0"/>
              <a:t>Department of Mathematics,</a:t>
            </a:r>
            <a:br>
              <a:rPr lang="en-US" dirty="0" smtClean="0"/>
            </a:br>
            <a:r>
              <a:rPr lang="en-US" dirty="0" smtClean="0"/>
              <a:t>St. Joseph’s College (Autonomous),</a:t>
            </a:r>
            <a:br>
              <a:rPr lang="en-US" dirty="0" smtClean="0"/>
            </a:br>
            <a:r>
              <a:rPr lang="en-US" dirty="0" err="1" smtClean="0"/>
              <a:t>Tiruchirappalli</a:t>
            </a:r>
            <a:r>
              <a:rPr lang="en-US" dirty="0" smtClean="0"/>
              <a:t>- 620002.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9297353" cy="7386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3.Find  the average  of all prime  numbers  between  30 and 50.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The prime  numbers between  30 and 50 are 31, 37,41,43,47.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average = (31+37+41+43+47)/5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= 199/5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=39.8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/>
              <a:t>4. Distance  between two stations A and B is 778 km . A train covers the</a:t>
            </a:r>
          </a:p>
          <a:p>
            <a:r>
              <a:rPr lang="en-US" sz="2400" dirty="0" smtClean="0"/>
              <a:t> journey from A to  B  At 84 km per hour and  returns back to A  with a</a:t>
            </a:r>
          </a:p>
          <a:p>
            <a:r>
              <a:rPr lang="en-US" sz="2400" dirty="0" smtClean="0"/>
              <a:t> uniform  speed of  56 km  per hour. Find the  Average  speed of the  train</a:t>
            </a:r>
          </a:p>
          <a:p>
            <a:r>
              <a:rPr lang="en-US" sz="2400" dirty="0" smtClean="0"/>
              <a:t> during the  whole journey. </a:t>
            </a:r>
          </a:p>
          <a:p>
            <a:r>
              <a:rPr lang="en-US" sz="2400" dirty="0" smtClean="0"/>
              <a:t>Sol:</a:t>
            </a:r>
          </a:p>
          <a:p>
            <a:r>
              <a:rPr lang="en-US" sz="2400" dirty="0" smtClean="0"/>
              <a:t>	Average  speed=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2xy/(x + y) km p  h.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x    =  84 km p  h.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y    =  56km p  h.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required speed=  2 X 84 X  56 /  (84 + 56)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   = 67.0 km/hr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14400"/>
            <a:ext cx="932101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5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average of four consecutive  even numbers is  27. Find  the largest 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these  numbers.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Sol: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Let  the number  be x, x+2 , x+4, x+6.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given  [x+ (x+2 ) + (x+4) + (x + 6)] /4 = 27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[4x+12] /4 =27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                             4[x+3] / 4 =27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			x= 27 -3 = 24</a:t>
            </a:r>
          </a:p>
          <a:p>
            <a:pPr marL="342900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largest  number =  x+6 = 24+6 =30.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en-US" sz="2400" dirty="0"/>
          </a:p>
        </p:txBody>
      </p:sp>
      <p:sp>
        <p:nvSpPr>
          <p:cNvPr id="3" name="Right Arrow 2"/>
          <p:cNvSpPr/>
          <p:nvPr/>
        </p:nvSpPr>
        <p:spPr>
          <a:xfrm>
            <a:off x="2179320" y="5181600"/>
            <a:ext cx="182880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3401" y="0"/>
            <a:ext cx="3089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CALENDAR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605" y="762000"/>
            <a:ext cx="10197663" cy="11603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Important facts and  formulae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Odd days: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Number of days  more than  the complete number of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weeks  in a given  period  is  the  number  of  odd days  during that period.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Leap year 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Every  year  which  is  divisible  by 4 is call a leap year.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ii) Every  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century  is a  leap  year but  no  other  century is a leap year.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Ordinary  year: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A n year  which is  not a leap year  is  called an  ordinary year. 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4.Counting of odd days: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 1 ordinary  year = 365 days  = 52 weeks +1 day.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               So,  An ordinary  year  has  1 odd day.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ii)  1 leap year =366 days =52 weeks  +2 days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so  a leap  year has 2 odd days.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iii)100 years = 24  leap years + 76 ordinary  years.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= 24( 52 weeks +2 odd days) + 76(52 weeks + 1 odd day)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= 5200  weeks + 124 days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   = 5217 weeks + 5 days.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so  100 years  contain  5  odd days.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      100 years  contain  5  odd days.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200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101257" cy="692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 Black" pitchFamily="34" charset="0"/>
              </a:rPr>
              <a:t>                    PROBLEMS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1.What was the  day  of the week on 16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1776?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July 1776 = 1775 years + Period from 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to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July,1776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Counting the  odd days: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1775 years = 1600 years + 100 years + 75 years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75 years = 18 leap years  + 57  ordinary  years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       =18X 2 odd days +57 X 1 odd day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       =36 odd days + 57 odd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       = 93 odd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       =2  odd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So 1775 years = (0+ 5 + 2 ) odd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 = 0 odd day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Jan	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mar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may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july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AutoNum type="arabicPlain" startAt="31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 29   +	  31  +	30   +	31    +	30   +	16	=198 days</a:t>
            </a:r>
          </a:p>
          <a:p>
            <a:pPr marL="1828800" lvl="3" indent="-4572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		=  2 odd days</a:t>
            </a:r>
          </a:p>
          <a:p>
            <a:pPr marL="457200" indent="-457200">
              <a:buAutoNum type="arabicPlain" startAt="31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Total  no of  odd days =  0+2 = 2 odd days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july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1776 is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Tuesday.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"/>
            <a:ext cx="7090916" cy="7201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What was the day  of the week on  15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August 1947?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15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August 1947 = 1946 years +1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Jan  to 15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Aug 1947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1946  years =(1600 + 300+ 46 )years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1600 =0 odd day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300 years  =1 odd day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46 years = 11 leap years +35  ordinary year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             = (11 X  2    ) +  (35  X  1)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=  22    +     35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=57  0dd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=1 odd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1946  years=    0 + 1 + 1 = 2 odd days.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Jan   to 15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Aug =  227  days.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=  3 odd days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15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August 1947  =  3+2 = 5 odd days.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15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August 1947  is  Friday.</a:t>
            </a:r>
          </a:p>
          <a:p>
            <a:r>
              <a:rPr lang="en-US" dirty="0" smtClean="0"/>
              <a:t>		 </a:t>
            </a:r>
          </a:p>
          <a:p>
            <a:r>
              <a:rPr lang="en-US" dirty="0" smtClean="0"/>
              <a:t>	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5400" y="398272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276625" cy="66787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4.Counting of odd days: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 1 ordinary  year = 365 days  = 52 weeks +1 day.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                  So,  An ordinary  year  has  1 odd day.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ii)  1 leap year =366 days =52 weeks  +2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so  a leap  year has 2 odd days.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iii)100 years = 24  leap years + 76 ordinary  years.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   = 24( 52 weeks +2 odd days) + 76(52 weeks + 1 odd day)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= 5200  weeks + 124 days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   = 5217 weeks + 5 days.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        100 years  contain  5  odd days.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so  100 years  contain  5  odd days.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	      200 years  contain 10  odd days = 3 odd days.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300 years  contain  15  odd days =1 odd days.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	      400 years  contain  20+1=21 odd days= 0 odd day.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  400,  800 , 1200 , 1600 , 2000 , 2400 etc  contain  0 odd day.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5562600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 of  odd 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sz="6700" b="1" dirty="0" smtClean="0"/>
              <a:t>PIPES AND  CISTERNS</a:t>
            </a:r>
            <a:endParaRPr lang="en-US" sz="6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Inlet:</a:t>
            </a:r>
          </a:p>
          <a:p>
            <a:pPr marL="342900" lvl="2" indent="-342900">
              <a:buNone/>
            </a:pPr>
            <a:r>
              <a:rPr lang="en-US" dirty="0" smtClean="0"/>
              <a:t>		 A pipe  connected  with a  tank   or  a  cistern  or  a  	reservoir  that   fills  it,  is  known   as  an  inlet.</a:t>
            </a:r>
          </a:p>
          <a:p>
            <a:endParaRPr lang="en-US" dirty="0" smtClean="0"/>
          </a:p>
          <a:p>
            <a:r>
              <a:rPr lang="en-US" dirty="0" smtClean="0"/>
              <a:t>Outlet:    </a:t>
            </a:r>
          </a:p>
          <a:p>
            <a:pPr lvl="2">
              <a:buNone/>
            </a:pPr>
            <a:r>
              <a:rPr lang="en-US" dirty="0" smtClean="0"/>
              <a:t>  A pipe  connected  with a  tank   or  a  cistern  or  a reservoir, emptying  it,  is  known   as  an  outlet.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FORMULAE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If  a pipe  can  fill  a  tank  in  x  hours , then </a:t>
            </a:r>
          </a:p>
          <a:p>
            <a:pPr marL="514350" indent="-514350">
              <a:buNone/>
            </a:pPr>
            <a:r>
              <a:rPr lang="en-US" dirty="0" smtClean="0"/>
              <a:t>					 part  filled in  1 hour = 1/x.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 If  a pipe  can empty  a  full  tank  in  y hours ,   then </a:t>
            </a:r>
          </a:p>
          <a:p>
            <a:pPr>
              <a:buNone/>
            </a:pPr>
            <a:r>
              <a:rPr lang="en-US" dirty="0" smtClean="0"/>
              <a:t>				   part  emptied  in  1  hour = 1/y.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642878"/>
            <a:ext cx="8229600" cy="49552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      </a:t>
            </a:r>
            <a:r>
              <a:rPr lang="en-US" sz="2800" dirty="0" smtClean="0"/>
              <a:t>If a pipe can  fill  a  tank  in  x  hours  and  another </a:t>
            </a:r>
          </a:p>
          <a:p>
            <a:r>
              <a:rPr lang="en-US" sz="2800" dirty="0" smtClean="0"/>
              <a:t>       pipe  can  empty  the full  tank in y  hours   (where   </a:t>
            </a:r>
          </a:p>
          <a:p>
            <a:r>
              <a:rPr lang="en-US" sz="2800" dirty="0" smtClean="0"/>
              <a:t>       y &gt; x), then ( on  opening   both  the  pipes), </a:t>
            </a:r>
          </a:p>
          <a:p>
            <a:r>
              <a:rPr lang="en-US" sz="2800" dirty="0" smtClean="0"/>
              <a:t>         </a:t>
            </a:r>
          </a:p>
          <a:p>
            <a:r>
              <a:rPr lang="en-US" sz="2800" dirty="0" smtClean="0"/>
              <a:t>                   the  net  part   filled  in  1  hour =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   If two pipes A and B can fill a tank  in      hours and</a:t>
            </a:r>
          </a:p>
          <a:p>
            <a:r>
              <a:rPr lang="en-US" sz="2800" dirty="0" smtClean="0"/>
              <a:t>               hours  respectively  and  another  pipe  can  </a:t>
            </a:r>
          </a:p>
          <a:p>
            <a:r>
              <a:rPr lang="en-US" sz="2800" dirty="0" smtClean="0"/>
              <a:t>        empty  the full  tank in  y hours, then (on opening  </a:t>
            </a:r>
          </a:p>
          <a:p>
            <a:r>
              <a:rPr lang="en-US" sz="2800" dirty="0" smtClean="0"/>
              <a:t>        both  the pipes),</a:t>
            </a:r>
          </a:p>
          <a:p>
            <a:r>
              <a:rPr lang="en-US" sz="2800" dirty="0" smtClean="0"/>
              <a:t>         the  net  part   filled  in  1  hour =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3139440"/>
            <a:ext cx="256032" cy="36576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4724400"/>
            <a:ext cx="1097280" cy="59436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568" y="3611880"/>
            <a:ext cx="256032" cy="36576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8950" y="2438398"/>
            <a:ext cx="548640" cy="629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B050"/>
                </a:solidFill>
                <a:latin typeface="Arial Black" pitchFamily="34" charset="0"/>
              </a:rPr>
              <a:t>NUMERICAL    ABILITY</a:t>
            </a:r>
            <a:endParaRPr lang="en-US" sz="4800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371088"/>
            <a:ext cx="3657600" cy="2420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690336"/>
            <a:ext cx="786384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 If a pipe   can  fill  a  tank  in  x  hours  and  </a:t>
            </a:r>
          </a:p>
          <a:p>
            <a:pPr>
              <a:buNone/>
            </a:pPr>
            <a:r>
              <a:rPr lang="en-US" sz="2800" dirty="0" smtClean="0"/>
              <a:t>    another pipe  can  empty  the full  tank in  y  hours    </a:t>
            </a:r>
          </a:p>
          <a:p>
            <a:pPr>
              <a:buNone/>
            </a:pPr>
            <a:r>
              <a:rPr lang="en-US" sz="2800" dirty="0" smtClean="0"/>
              <a:t>    (where  x &gt; y), then (on  opening  both  the  pipes),     </a:t>
            </a:r>
          </a:p>
          <a:p>
            <a:pPr>
              <a:buNone/>
            </a:pPr>
            <a:r>
              <a:rPr lang="en-US" sz="2800" dirty="0" smtClean="0"/>
              <a:t>       </a:t>
            </a:r>
          </a:p>
          <a:p>
            <a:pPr>
              <a:buNone/>
            </a:pPr>
            <a:r>
              <a:rPr lang="en-US" sz="2800" dirty="0" smtClean="0"/>
              <a:t>             the  net  part   filled  in  1  hour =             .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429122"/>
            <a:ext cx="731520" cy="839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Two  pipes  A  and  B  can  fill  a  tank  in   36 hours  and  45  hours  respectively. If  both  the  pipes   are opened   simultaneously,  how  much  time  will be  taken  to  fill the  tank?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b="1" u="sng" dirty="0" smtClean="0"/>
              <a:t>Exercise</a:t>
            </a:r>
          </a:p>
          <a:p>
            <a:pPr marL="514350" indent="-514350">
              <a:buNone/>
            </a:pPr>
            <a:r>
              <a:rPr lang="en-US" dirty="0" err="1" smtClean="0"/>
              <a:t>i</a:t>
            </a:r>
            <a:r>
              <a:rPr lang="en-US" dirty="0" smtClean="0"/>
              <a:t>)Two  pipes  A and B can  fill  a tank  in  20  and  30 minutes </a:t>
            </a:r>
          </a:p>
          <a:p>
            <a:pPr marL="514350" indent="-514350">
              <a:buNone/>
            </a:pPr>
            <a:r>
              <a:rPr lang="en-US" dirty="0" smtClean="0"/>
              <a:t>    respectively . If  both  the  pipes are  used  together , then  </a:t>
            </a:r>
          </a:p>
          <a:p>
            <a:pPr marL="514350" indent="-514350">
              <a:buNone/>
            </a:pPr>
            <a:r>
              <a:rPr lang="en-US" dirty="0" smtClean="0"/>
              <a:t>    how  long   will  it  take  it  to  fill  the  tank?</a:t>
            </a:r>
          </a:p>
          <a:p>
            <a:pPr marL="514350" indent="-514350">
              <a:buNone/>
            </a:pPr>
            <a:r>
              <a:rPr lang="en-US" dirty="0" smtClean="0"/>
              <a:t>    a)12 min	b)15min	c)25min	d)50min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sz="2400" dirty="0" smtClean="0"/>
              <a:t>[Note:  If  a pipe  can  fill  a  tank  in  x  hours, then part  filled in  1 hour = 1/x]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81000"/>
            <a:ext cx="77724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/>
            <a:r>
              <a:rPr lang="en-US" sz="2400" dirty="0" err="1" smtClean="0"/>
              <a:t>Ans</a:t>
            </a:r>
            <a:r>
              <a:rPr lang="en-US" sz="2400" dirty="0" smtClean="0"/>
              <a:t>:</a:t>
            </a:r>
          </a:p>
          <a:p>
            <a:pPr marL="514350" indent="-514350"/>
            <a:r>
              <a:rPr lang="en-US" sz="2400" dirty="0" smtClean="0"/>
              <a:t> </a:t>
            </a:r>
            <a:r>
              <a:rPr lang="en-US" sz="2400" b="1" u="sng" dirty="0" smtClean="0"/>
              <a:t>a)12 min</a:t>
            </a:r>
            <a:r>
              <a:rPr lang="en-US" sz="2400" dirty="0" smtClean="0"/>
              <a:t>	b)15min	c)25min	d)50min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2.Two  pipes  can  fill a  tank  in  10  hours   and    12  hours </a:t>
            </a:r>
          </a:p>
          <a:p>
            <a:pPr marL="514350" indent="-514350"/>
            <a:r>
              <a:rPr lang="en-US" sz="2400" dirty="0" smtClean="0"/>
              <a:t>    respectively while a third  pipe empties the  full  tank  in 20  </a:t>
            </a:r>
          </a:p>
          <a:p>
            <a:pPr marL="514350" indent="-514350"/>
            <a:r>
              <a:rPr lang="en-US" sz="2400" dirty="0" smtClean="0"/>
              <a:t>    hours. If all  the three  pipes  operate  simultaneously, in  </a:t>
            </a:r>
          </a:p>
          <a:p>
            <a:pPr marL="514350" indent="-514350"/>
            <a:r>
              <a:rPr lang="en-US" sz="2400" dirty="0" smtClean="0"/>
              <a:t>    how  much  time   will  the  tank  be  filled?.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b="1" u="sng" dirty="0" smtClean="0"/>
              <a:t>Exercise</a:t>
            </a:r>
          </a:p>
          <a:p>
            <a:pPr marL="514350" indent="-514350"/>
            <a:r>
              <a:rPr lang="en-US" sz="2400" dirty="0" smtClean="0"/>
              <a:t> a)Pipes  A and  B  can fill  a tank  in  5  and 6  hours </a:t>
            </a:r>
          </a:p>
          <a:p>
            <a:pPr marL="514350" indent="-514350"/>
            <a:r>
              <a:rPr lang="en-US" sz="2400" dirty="0" smtClean="0"/>
              <a:t>    respectively. Pipe  C  can  empty  it in 12 hours . If  all the  </a:t>
            </a:r>
          </a:p>
          <a:p>
            <a:pPr marL="514350" indent="-514350"/>
            <a:r>
              <a:rPr lang="en-US" sz="2400" dirty="0" smtClean="0"/>
              <a:t>    three pipes  are opened together , then  the  tank  ill be  </a:t>
            </a:r>
          </a:p>
          <a:p>
            <a:pPr marL="514350" indent="-514350"/>
            <a:r>
              <a:rPr lang="en-US" sz="2400" dirty="0" smtClean="0"/>
              <a:t>    filled  in :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err="1" smtClean="0"/>
              <a:t>i</a:t>
            </a:r>
            <a:r>
              <a:rPr lang="en-US" sz="2400" dirty="0" smtClean="0"/>
              <a:t>)30/17 hr 	  ii)30/11 hrs    iii)60/17 hrs 	 iv)9/2 hrs.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[Note:    If  y &gt; x , then  part  filled  in  1  hour = 1/x- 1/y.]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040880" cy="812530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 smtClean="0"/>
              <a:t>Ans</a:t>
            </a:r>
            <a:r>
              <a:rPr lang="en-US" sz="2400" dirty="0" smtClean="0"/>
              <a:t>: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)30/17 hr 	  ii)30/11 hrs    </a:t>
            </a:r>
            <a:r>
              <a:rPr lang="en-US" sz="2400" b="1" u="sng" dirty="0" smtClean="0"/>
              <a:t>iii)60/17 hrs </a:t>
            </a:r>
            <a:r>
              <a:rPr lang="en-US" sz="2400" dirty="0" smtClean="0"/>
              <a:t>	 iv)9/2 hrs.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3.If   two pipes  function  simultaneously,  the  reservoir  </a:t>
            </a:r>
          </a:p>
          <a:p>
            <a:pPr>
              <a:buNone/>
            </a:pPr>
            <a:r>
              <a:rPr lang="en-US" sz="2400" dirty="0" smtClean="0"/>
              <a:t>   will  be  filled  in  12  hours.  One  pipe  fills  the   </a:t>
            </a:r>
          </a:p>
          <a:p>
            <a:pPr>
              <a:buNone/>
            </a:pPr>
            <a:r>
              <a:rPr lang="en-US" sz="2400" dirty="0" smtClean="0"/>
              <a:t>   reservoir  10   hours  faster  than  the   other. How  </a:t>
            </a:r>
          </a:p>
          <a:p>
            <a:pPr>
              <a:buNone/>
            </a:pPr>
            <a:r>
              <a:rPr lang="en-US" sz="2400" dirty="0" smtClean="0"/>
              <a:t>   many  hours   does  it   take  the  second   pipe  to  fill   </a:t>
            </a:r>
          </a:p>
          <a:p>
            <a:pPr>
              <a:buNone/>
            </a:pPr>
            <a:r>
              <a:rPr lang="en-US" sz="2400" dirty="0" smtClean="0"/>
              <a:t>    the reservoir? </a:t>
            </a:r>
          </a:p>
          <a:p>
            <a:pPr>
              <a:buNone/>
            </a:pPr>
            <a:r>
              <a:rPr lang="en-US" sz="2400" dirty="0" smtClean="0"/>
              <a:t>EXERCISE</a:t>
            </a:r>
          </a:p>
          <a:p>
            <a:pPr>
              <a:buNone/>
            </a:pPr>
            <a:r>
              <a:rPr lang="en-US" sz="2400" dirty="0" smtClean="0"/>
              <a:t>a)Two pipes A and B together  can  fill  a cistern in 4 hours. Had they been opened separately, then  B would have taken  6 hours  more than  A  to fill the cistern.  How much  time will be taken by A  to fill the  cistern separately?</a:t>
            </a:r>
          </a:p>
          <a:p>
            <a:pPr>
              <a:buNone/>
            </a:pPr>
            <a:r>
              <a:rPr lang="en-US" sz="2400" dirty="0" err="1" smtClean="0"/>
              <a:t>i</a:t>
            </a:r>
            <a:r>
              <a:rPr lang="en-US" sz="2400" dirty="0" smtClean="0"/>
              <a:t>)1 hr       ii)2 hrs	iii)6 hrs		iv)8 hrs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88623"/>
            <a:ext cx="758952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 smtClean="0"/>
              <a:t>Ans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i</a:t>
            </a:r>
            <a:r>
              <a:rPr lang="en-US" sz="2400" dirty="0" smtClean="0"/>
              <a:t>)1 hr       ii)2 hrs	</a:t>
            </a:r>
            <a:r>
              <a:rPr lang="en-US" sz="2400" u="sng" dirty="0" smtClean="0"/>
              <a:t>iii)6 hrs	</a:t>
            </a:r>
            <a:r>
              <a:rPr lang="en-US" sz="2400" dirty="0" smtClean="0"/>
              <a:t>	iv)8 hrs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4.A cistern  has  two taps  which  fill it in  12 minutes  and </a:t>
            </a:r>
          </a:p>
          <a:p>
            <a:pPr>
              <a:buNone/>
            </a:pPr>
            <a:r>
              <a:rPr lang="en-US" sz="2400" dirty="0" smtClean="0"/>
              <a:t>   15 minutes respectively. There is also a  waste pipe in the </a:t>
            </a:r>
          </a:p>
          <a:p>
            <a:pPr>
              <a:buNone/>
            </a:pPr>
            <a:r>
              <a:rPr lang="en-US" sz="2400" dirty="0" smtClean="0"/>
              <a:t>   cistern. When  all the three  are opened,   the  empty    </a:t>
            </a:r>
          </a:p>
          <a:p>
            <a:pPr>
              <a:buNone/>
            </a:pPr>
            <a:r>
              <a:rPr lang="en-US" sz="2400" dirty="0" smtClean="0"/>
              <a:t>   cistern  is  full in  20 minutes. How  long  will the waste </a:t>
            </a:r>
          </a:p>
          <a:p>
            <a:pPr>
              <a:buNone/>
            </a:pPr>
            <a:r>
              <a:rPr lang="en-US" sz="2400" dirty="0" smtClean="0"/>
              <a:t>   pipe take to empty  the full cistern?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447800"/>
            <a:ext cx="758952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800" dirty="0" smtClean="0"/>
              <a:t>5.Two   pipes  can fill  a cistern in 14 hours and 16 </a:t>
            </a:r>
          </a:p>
          <a:p>
            <a:pPr>
              <a:buNone/>
            </a:pPr>
            <a:r>
              <a:rPr lang="en-US" sz="2800" dirty="0" smtClean="0"/>
              <a:t>    hours  respectively and it  is  found  that  due  to </a:t>
            </a:r>
          </a:p>
          <a:p>
            <a:pPr>
              <a:buNone/>
            </a:pPr>
            <a:r>
              <a:rPr lang="en-US" sz="2800" dirty="0" smtClean="0"/>
              <a:t>    leakage in the  bottom  it   took 32  minutes  </a:t>
            </a:r>
          </a:p>
          <a:p>
            <a:pPr>
              <a:buNone/>
            </a:pPr>
            <a:r>
              <a:rPr lang="en-US" sz="2800" dirty="0" smtClean="0"/>
              <a:t>    more  to  fill  the  cistern. When the  cistern is  </a:t>
            </a:r>
          </a:p>
          <a:p>
            <a:pPr>
              <a:buNone/>
            </a:pPr>
            <a:r>
              <a:rPr lang="en-US" sz="2800" dirty="0" smtClean="0"/>
              <a:t>    full, in  what  time   will the  leak  empty  it?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524000"/>
            <a:ext cx="749808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800" dirty="0" smtClean="0"/>
              <a:t>6.Two  pipes  A  and  B  can fill  a  tank  in  24 </a:t>
            </a:r>
          </a:p>
          <a:p>
            <a:pPr>
              <a:buNone/>
            </a:pPr>
            <a:r>
              <a:rPr lang="en-US" sz="2800" dirty="0" smtClean="0"/>
              <a:t>    minutes  and  32 minutes respectively, after  </a:t>
            </a:r>
          </a:p>
          <a:p>
            <a:pPr>
              <a:buNone/>
            </a:pPr>
            <a:r>
              <a:rPr lang="en-US" sz="2800" dirty="0" smtClean="0"/>
              <a:t>    how  much  time  B  should be closed  so  that  </a:t>
            </a:r>
          </a:p>
          <a:p>
            <a:pPr>
              <a:buNone/>
            </a:pPr>
            <a:r>
              <a:rPr lang="en-US" sz="2800" dirty="0" smtClean="0"/>
              <a:t>    the  tank  is  full in 18  minutes?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Algerian" pitchFamily="82" charset="0"/>
              </a:rPr>
              <a:t>THANK YOU</a:t>
            </a:r>
            <a:endParaRPr lang="en-US" sz="72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CONTENTS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</a:t>
            </a:r>
            <a:r>
              <a:rPr lang="en-US" dirty="0"/>
              <a:t> H.C.F.  AND  L.C.M  OF NUMBERS</a:t>
            </a:r>
          </a:p>
          <a:p>
            <a:pPr>
              <a:buNone/>
            </a:pPr>
            <a:r>
              <a:rPr lang="en-US" dirty="0" smtClean="0"/>
              <a:t>2.</a:t>
            </a:r>
            <a:r>
              <a:rPr lang="en-US" dirty="0"/>
              <a:t> </a:t>
            </a:r>
            <a:r>
              <a:rPr lang="en-US" dirty="0" smtClean="0"/>
              <a:t>AVERAGE</a:t>
            </a:r>
          </a:p>
          <a:p>
            <a:pPr>
              <a:buNone/>
            </a:pPr>
            <a:r>
              <a:rPr lang="en-US" dirty="0" smtClean="0"/>
              <a:t>3.</a:t>
            </a:r>
            <a:r>
              <a:rPr lang="en-US" dirty="0"/>
              <a:t> </a:t>
            </a:r>
            <a:r>
              <a:rPr lang="en-US" dirty="0" smtClean="0"/>
              <a:t>CALENDER</a:t>
            </a:r>
          </a:p>
          <a:p>
            <a:pPr>
              <a:buNone/>
            </a:pPr>
            <a:r>
              <a:rPr lang="en-US" dirty="0" smtClean="0"/>
              <a:t>4. PIPES AND CISTERNS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H.C.F.  AND  L.C.M  OF NUMBERS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u="sng" dirty="0" smtClean="0"/>
              <a:t>IMPORTANT  FACTS </a:t>
            </a:r>
            <a:r>
              <a:rPr lang="en-US" sz="3800" u="sng" dirty="0"/>
              <a:t>AND FORMULAE</a:t>
            </a:r>
            <a:r>
              <a:rPr lang="en-US" sz="3800" u="sng" dirty="0" smtClean="0"/>
              <a:t>: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1.</a:t>
            </a:r>
            <a:r>
              <a:rPr lang="en-US" dirty="0"/>
              <a:t> If a number </a:t>
            </a:r>
            <a:r>
              <a:rPr lang="en-US" b="1" dirty="0"/>
              <a:t>a</a:t>
            </a:r>
            <a:r>
              <a:rPr lang="en-US" dirty="0"/>
              <a:t> divides </a:t>
            </a:r>
            <a:r>
              <a:rPr lang="en-US" dirty="0" smtClean="0"/>
              <a:t> another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en-US" dirty="0"/>
              <a:t>exactly , we say  that  </a:t>
            </a:r>
            <a:r>
              <a:rPr lang="en-US" b="1" dirty="0"/>
              <a:t>a</a:t>
            </a:r>
            <a:r>
              <a:rPr lang="en-US" dirty="0"/>
              <a:t> is a </a:t>
            </a:r>
            <a:r>
              <a:rPr lang="en-US" b="1" dirty="0"/>
              <a:t> factor of </a:t>
            </a:r>
            <a:r>
              <a:rPr lang="en-US" b="1" dirty="0" err="1" smtClean="0"/>
              <a:t>b</a:t>
            </a:r>
            <a:r>
              <a:rPr lang="en-US" dirty="0" err="1" smtClean="0"/>
              <a:t>.In</a:t>
            </a:r>
            <a:r>
              <a:rPr lang="en-US" dirty="0" smtClean="0"/>
              <a:t> these </a:t>
            </a:r>
            <a:r>
              <a:rPr lang="en-US" dirty="0"/>
              <a:t>case </a:t>
            </a:r>
            <a:r>
              <a:rPr lang="en-US" b="1" dirty="0"/>
              <a:t>b</a:t>
            </a:r>
            <a:r>
              <a:rPr lang="en-US" dirty="0"/>
              <a:t> is called a </a:t>
            </a:r>
            <a:r>
              <a:rPr lang="en-US" b="1" dirty="0"/>
              <a:t>multiple  of 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2.Highest </a:t>
            </a:r>
            <a:r>
              <a:rPr lang="en-US" dirty="0"/>
              <a:t>Common  Factor (H.C.F)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/>
              <a:t>The H.C.F of  two  or  more  than  two  numbers  is the greatest  number that divides  each of them  exactly.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3.Co-primes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/>
              <a:t>Two numbers are said to be co-primes if their H.C.F is 1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8075" y="4419600"/>
            <a:ext cx="4598469" cy="64008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-3581102"/>
            <a:ext cx="9138271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4.Least common multiple(L.C.M):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least number which is  exactly  divisible  by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each one of  the  given  numbers   is called  their  L.C.M.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5.H.C.F and L.C.M  of Fractions: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3246120"/>
            <a:ext cx="4598469" cy="64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76200"/>
            <a:ext cx="2081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PROBLEMS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838200"/>
            <a:ext cx="8961120" cy="901785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1.Find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H.C.F  of  2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5 X 7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2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 5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7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, 2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5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/>
              <a:t>Sol: </a:t>
            </a:r>
          </a:p>
          <a:p>
            <a:r>
              <a:rPr lang="en-US" sz="2000" dirty="0"/>
              <a:t>	The prime numbers  common to  given  numbers are </a:t>
            </a:r>
            <a:r>
              <a:rPr lang="en-US" sz="2000" dirty="0" smtClean="0"/>
              <a:t>2,5,7</a:t>
            </a:r>
            <a:r>
              <a:rPr lang="en-US" sz="2000" dirty="0"/>
              <a:t>.</a:t>
            </a:r>
          </a:p>
          <a:p>
            <a:r>
              <a:rPr lang="en-US" sz="2000" dirty="0" smtClean="0"/>
              <a:t>	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</a:t>
            </a:r>
            <a:r>
              <a:rPr lang="en-US" sz="2000" dirty="0"/>
              <a:t>So </a:t>
            </a:r>
            <a:r>
              <a:rPr lang="en-US" sz="2000" dirty="0" smtClean="0"/>
              <a:t>H.C.F  =  Product  of  least  powers  of  2 , 5, 7.</a:t>
            </a:r>
          </a:p>
          <a:p>
            <a:endParaRPr lang="en-US" sz="2000" dirty="0" smtClean="0"/>
          </a:p>
          <a:p>
            <a:r>
              <a:rPr lang="en-US" sz="2000" dirty="0" smtClean="0"/>
              <a:t>		   =  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X  5 X 7</a:t>
            </a:r>
            <a:r>
              <a:rPr lang="en-US" sz="2000" baseline="30000" dirty="0"/>
              <a:t>2 </a:t>
            </a:r>
            <a:r>
              <a:rPr lang="en-US" sz="2000" dirty="0"/>
              <a:t>= 980.</a:t>
            </a:r>
          </a:p>
          <a:p>
            <a:endParaRPr lang="en-US" sz="2000" dirty="0" smtClean="0"/>
          </a:p>
          <a:p>
            <a:r>
              <a:rPr lang="en-US" sz="2000" dirty="0" smtClean="0"/>
              <a:t>2. Find </a:t>
            </a:r>
            <a:r>
              <a:rPr lang="en-US" sz="2000" dirty="0"/>
              <a:t>the H.C.F  of  108 ,288 and  360.</a:t>
            </a:r>
          </a:p>
          <a:p>
            <a:r>
              <a:rPr lang="en-US" sz="2000" dirty="0" smtClean="0"/>
              <a:t>    Sol</a:t>
            </a:r>
            <a:r>
              <a:rPr lang="en-US" sz="2000" dirty="0"/>
              <a:t>:</a:t>
            </a:r>
          </a:p>
          <a:p>
            <a:r>
              <a:rPr lang="en-US" sz="2000" dirty="0"/>
              <a:t>		108 =  2</a:t>
            </a:r>
            <a:r>
              <a:rPr lang="en-US" sz="2000" baseline="30000" dirty="0"/>
              <a:t>2</a:t>
            </a:r>
            <a:r>
              <a:rPr lang="en-US" sz="2000" dirty="0"/>
              <a:t>X 3</a:t>
            </a:r>
            <a:r>
              <a:rPr lang="en-US" sz="2000" baseline="30000" dirty="0"/>
              <a:t>3</a:t>
            </a:r>
            <a:endParaRPr lang="en-US" sz="2000" dirty="0"/>
          </a:p>
          <a:p>
            <a:r>
              <a:rPr lang="en-US" sz="2000" dirty="0"/>
              <a:t>		288 = 2</a:t>
            </a:r>
            <a:r>
              <a:rPr lang="en-US" sz="2000" baseline="30000" dirty="0"/>
              <a:t>5</a:t>
            </a:r>
            <a:r>
              <a:rPr lang="en-US" sz="2000" dirty="0"/>
              <a:t> X 3</a:t>
            </a:r>
            <a:r>
              <a:rPr lang="en-US" sz="2000" baseline="30000" dirty="0"/>
              <a:t>2</a:t>
            </a:r>
            <a:endParaRPr lang="en-US" sz="2000" dirty="0"/>
          </a:p>
          <a:p>
            <a:r>
              <a:rPr lang="en-US" sz="2000" dirty="0"/>
              <a:t>		</a:t>
            </a:r>
            <a:r>
              <a:rPr lang="en-US" sz="2000" dirty="0" smtClean="0"/>
              <a:t>360 = 2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/>
              <a:t>X 5 X 3</a:t>
            </a:r>
            <a:r>
              <a:rPr lang="en-US" sz="2000" baseline="30000" dirty="0"/>
              <a:t>2</a:t>
            </a:r>
            <a:endParaRPr lang="en-US" sz="2000" dirty="0"/>
          </a:p>
          <a:p>
            <a:r>
              <a:rPr lang="en-US" sz="2000" dirty="0"/>
              <a:t>         	 </a:t>
            </a:r>
            <a:r>
              <a:rPr lang="en-US" sz="2000" dirty="0" smtClean="0"/>
              <a:t>      So  H.C.F  </a:t>
            </a:r>
            <a:r>
              <a:rPr lang="en-US" sz="2000" dirty="0"/>
              <a:t>= 2</a:t>
            </a:r>
            <a:r>
              <a:rPr lang="en-US" sz="2000" baseline="30000" dirty="0"/>
              <a:t>2</a:t>
            </a:r>
            <a:r>
              <a:rPr lang="en-US" sz="2000" dirty="0"/>
              <a:t> X 3</a:t>
            </a:r>
            <a:r>
              <a:rPr lang="en-US" sz="2000" baseline="30000" dirty="0"/>
              <a:t>2</a:t>
            </a:r>
            <a:r>
              <a:rPr lang="en-US" sz="2000" dirty="0"/>
              <a:t> = 36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3.Find  </a:t>
            </a:r>
            <a:r>
              <a:rPr lang="en-US" sz="2000" dirty="0"/>
              <a:t>the L.C.M </a:t>
            </a:r>
            <a:r>
              <a:rPr lang="en-US" sz="2000" dirty="0" smtClean="0"/>
              <a:t> of   </a:t>
            </a:r>
            <a:r>
              <a:rPr lang="en-US" sz="2000" dirty="0"/>
              <a:t>2</a:t>
            </a:r>
            <a:r>
              <a:rPr lang="en-US" sz="2000" baseline="30000" dirty="0"/>
              <a:t>3 </a:t>
            </a:r>
            <a:r>
              <a:rPr lang="en-US" sz="2000" dirty="0"/>
              <a:t>X 3</a:t>
            </a:r>
            <a:r>
              <a:rPr lang="en-US" sz="2000" baseline="30000" dirty="0"/>
              <a:t>2</a:t>
            </a:r>
            <a:r>
              <a:rPr lang="en-US" sz="2000" dirty="0"/>
              <a:t>X5X7</a:t>
            </a:r>
            <a:r>
              <a:rPr lang="en-US" sz="2000" baseline="30000" dirty="0"/>
              <a:t>4</a:t>
            </a:r>
            <a:r>
              <a:rPr lang="en-US" sz="2000" dirty="0"/>
              <a:t>, 2</a:t>
            </a:r>
            <a:r>
              <a:rPr lang="en-US" sz="2000" baseline="30000" dirty="0"/>
              <a:t>2</a:t>
            </a:r>
            <a:r>
              <a:rPr lang="en-US" sz="2000" dirty="0"/>
              <a:t> X 3</a:t>
            </a:r>
            <a:r>
              <a:rPr lang="en-US" sz="2000" baseline="30000" dirty="0"/>
              <a:t>5</a:t>
            </a:r>
            <a:r>
              <a:rPr lang="en-US" sz="2000" dirty="0"/>
              <a:t> X  5</a:t>
            </a:r>
            <a:r>
              <a:rPr lang="en-US" sz="2000" baseline="30000" dirty="0"/>
              <a:t>2 </a:t>
            </a:r>
            <a:r>
              <a:rPr lang="en-US" sz="2000" dirty="0"/>
              <a:t>X 7</a:t>
            </a:r>
            <a:r>
              <a:rPr lang="en-US" sz="2000" baseline="30000" dirty="0"/>
              <a:t>6</a:t>
            </a:r>
            <a:r>
              <a:rPr lang="en-US" sz="2000" dirty="0"/>
              <a:t> X 11</a:t>
            </a:r>
            <a:r>
              <a:rPr lang="en-US" sz="2000" baseline="30000" dirty="0"/>
              <a:t>2</a:t>
            </a:r>
            <a:r>
              <a:rPr lang="en-US" sz="2000" dirty="0"/>
              <a:t> , 2</a:t>
            </a:r>
            <a:r>
              <a:rPr lang="en-US" sz="2000" baseline="30000" dirty="0"/>
              <a:t>3</a:t>
            </a:r>
            <a:r>
              <a:rPr lang="en-US" sz="2000" dirty="0"/>
              <a:t> X 5</a:t>
            </a:r>
            <a:r>
              <a:rPr lang="en-US" sz="2000" baseline="30000" dirty="0"/>
              <a:t>3</a:t>
            </a:r>
            <a:r>
              <a:rPr lang="en-US" sz="2000" dirty="0"/>
              <a:t> X 7</a:t>
            </a:r>
            <a:r>
              <a:rPr lang="en-US" sz="2000" baseline="30000" dirty="0"/>
              <a:t>2</a:t>
            </a:r>
            <a:r>
              <a:rPr lang="en-US" sz="2000" dirty="0"/>
              <a:t> X11.</a:t>
            </a:r>
          </a:p>
          <a:p>
            <a:r>
              <a:rPr lang="en-US" sz="2000" dirty="0"/>
              <a:t>   </a:t>
            </a:r>
            <a:r>
              <a:rPr lang="en-US" sz="2000" dirty="0" smtClean="0"/>
              <a:t>  Sol</a:t>
            </a:r>
            <a:r>
              <a:rPr lang="en-US" sz="2000" dirty="0"/>
              <a:t>:</a:t>
            </a:r>
          </a:p>
          <a:p>
            <a:r>
              <a:rPr lang="en-US" sz="2000" dirty="0"/>
              <a:t>		L.C.M= Product  of  highest  powers  of  2,3 , 5, 7, 11.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          So  </a:t>
            </a:r>
            <a:r>
              <a:rPr lang="en-US" sz="2000" dirty="0"/>
              <a:t>L.C.M = 2</a:t>
            </a:r>
            <a:r>
              <a:rPr lang="en-US" sz="2000" baseline="30000" dirty="0"/>
              <a:t>3</a:t>
            </a:r>
            <a:r>
              <a:rPr lang="en-US" sz="2000" dirty="0"/>
              <a:t> X 3</a:t>
            </a:r>
            <a:r>
              <a:rPr lang="en-US" sz="2000" baseline="30000" dirty="0"/>
              <a:t>5</a:t>
            </a:r>
            <a:r>
              <a:rPr lang="en-US" sz="2000" dirty="0"/>
              <a:t> X 5</a:t>
            </a:r>
            <a:r>
              <a:rPr lang="en-US" sz="2000" baseline="30000" dirty="0"/>
              <a:t>3</a:t>
            </a:r>
            <a:r>
              <a:rPr lang="en-US" sz="2000" dirty="0"/>
              <a:t> X 7</a:t>
            </a:r>
            <a:r>
              <a:rPr lang="en-US" sz="2000" baseline="30000" dirty="0"/>
              <a:t>6</a:t>
            </a:r>
            <a:r>
              <a:rPr lang="en-US" sz="2000" dirty="0"/>
              <a:t> X 11</a:t>
            </a:r>
            <a:r>
              <a:rPr lang="en-US" sz="2000" baseline="30000" dirty="0"/>
              <a:t>2</a:t>
            </a:r>
            <a:r>
              <a:rPr lang="en-US" sz="2000" dirty="0"/>
              <a:t> 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2" y="851612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4.Find   the L.C.M of  16,24,36 and 54.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Sol:   16= 2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	          24= 2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 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         36= 2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 3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         54= 2 X 3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	So L.C.M =  2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 3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432.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5.Find  </a:t>
            </a:r>
            <a:r>
              <a:rPr lang="en-US" sz="2400" dirty="0"/>
              <a:t>the H.C.F  and  L.C.M  of   </a:t>
            </a:r>
          </a:p>
          <a:p>
            <a:r>
              <a:rPr lang="en-US" sz="2400" baseline="30000" dirty="0"/>
              <a:t>	</a:t>
            </a:r>
            <a:r>
              <a:rPr lang="en-US" sz="2400" dirty="0"/>
              <a:t>Sol:  </a:t>
            </a:r>
          </a:p>
          <a:p>
            <a:r>
              <a:rPr lang="en-US" sz="2400" dirty="0"/>
              <a:t>		H.C.F of  given fractions  =   </a:t>
            </a:r>
            <a:r>
              <a:rPr lang="en-US" sz="2400" dirty="0" smtClean="0"/>
              <a:t>			 </a:t>
            </a:r>
            <a:r>
              <a:rPr lang="en-US" sz="2400" dirty="0"/>
              <a:t>= </a:t>
            </a:r>
          </a:p>
          <a:p>
            <a:r>
              <a:rPr lang="en-US" sz="2400" dirty="0"/>
              <a:t>		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	L.C.M  </a:t>
            </a:r>
            <a:r>
              <a:rPr lang="en-US" sz="2400" dirty="0"/>
              <a:t>of  given fractions  </a:t>
            </a:r>
            <a:r>
              <a:rPr lang="en-US" sz="2400" dirty="0" smtClean="0"/>
              <a:t>=		               =</a:t>
            </a:r>
            <a:endParaRPr lang="en-US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10224" y="4480560"/>
            <a:ext cx="1700784" cy="548640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6728" y="5242560"/>
            <a:ext cx="1744672" cy="548640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9574" y="4404360"/>
            <a:ext cx="256032" cy="548640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9574" y="5166360"/>
            <a:ext cx="256032" cy="548640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0050" y="3809999"/>
            <a:ext cx="1828800" cy="54864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AVERAGE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874520"/>
            <a:ext cx="8237768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 Black" pitchFamily="34" charset="0"/>
                <a:cs typeface="Sakkal Majalla" pitchFamily="2" charset="-78"/>
              </a:rPr>
              <a:t>  Important Facts and formulae</a:t>
            </a:r>
          </a:p>
          <a:p>
            <a:endParaRPr lang="en-US" sz="2800" dirty="0" smtClean="0"/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1.Average = (Sum  of the  observations/Number of  observations)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2.Suppose a man covers a certain distance at x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kmph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an equal distance at 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kmph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Then, the  average speed  =  2xy/(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x+y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kmph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030" y="0"/>
            <a:ext cx="8130752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PROBLEMS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1.Find  the average  of  first 40 natural numbers.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Sol: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sum of  first  n natural numbers = n(n+1)/2.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Sum of  first  40 natural numbers = 40(40+1)/2.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= (40 X 41)/2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=820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average=  Sum of  first  40 natural numbers / no. of observations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=820/40=20.5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2.Find  the average of first 20  multiples of 7.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 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sum of first  20  multiples of  7 = 7+ 14+21+……..+140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  =7(1+2+3+………+20)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  =7X 20X 21/2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=1470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average= 1470/20=73.5.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355</TotalTime>
  <Words>638</Words>
  <Application>Microsoft Office PowerPoint</Application>
  <PresentationFormat>On-screen Show (4:3)</PresentationFormat>
  <Paragraphs>365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  Prof. J. Felix , Assistant Professor, Department of Mathematics, St. Joseph’s College (Autonomous), Tiruchirappalli- 620002.  </vt:lpstr>
      <vt:lpstr>    </vt:lpstr>
      <vt:lpstr>CONTENTS</vt:lpstr>
      <vt:lpstr> H.C.F.  AND  L.C.M  OF NUMBERS </vt:lpstr>
      <vt:lpstr>Slide 5</vt:lpstr>
      <vt:lpstr>Slide 6</vt:lpstr>
      <vt:lpstr>Slide 7</vt:lpstr>
      <vt:lpstr>AVERAGE</vt:lpstr>
      <vt:lpstr>Slide 9</vt:lpstr>
      <vt:lpstr>Slide 10</vt:lpstr>
      <vt:lpstr>Slide 11</vt:lpstr>
      <vt:lpstr>Slide 12</vt:lpstr>
      <vt:lpstr>Slide 13</vt:lpstr>
      <vt:lpstr>Slide 14</vt:lpstr>
      <vt:lpstr>Slide 15</vt:lpstr>
      <vt:lpstr>  PIPES AND  CISTERNS</vt:lpstr>
      <vt:lpstr>IMPORTANT  FACTS</vt:lpstr>
      <vt:lpstr>FORMULAE</vt:lpstr>
      <vt:lpstr>Slide 19</vt:lpstr>
      <vt:lpstr>Slide 20</vt:lpstr>
      <vt:lpstr>PROBLEMS</vt:lpstr>
      <vt:lpstr>Slide 22</vt:lpstr>
      <vt:lpstr>Slide 23</vt:lpstr>
      <vt:lpstr>Slide 24</vt:lpstr>
      <vt:lpstr>Slide 25</vt:lpstr>
      <vt:lpstr>Slide 26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J. Felix , Assistant Professor, Department of Mathematics, St. Joseph’s College (Autonomous) Tiruchirappalli- 620002</dc:title>
  <dc:creator>Pothi</dc:creator>
  <cp:lastModifiedBy>mathsstaff</cp:lastModifiedBy>
  <cp:revision>57</cp:revision>
  <dcterms:created xsi:type="dcterms:W3CDTF">2013-09-18T04:26:30Z</dcterms:created>
  <dcterms:modified xsi:type="dcterms:W3CDTF">2017-10-21T06:04:29Z</dcterms:modified>
</cp:coreProperties>
</file>